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Sirin Stencil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glQGuaRlypNQlDkLuWMJg7x2r8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SirinStencil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7459768">
            <a:off x="14427884" y="5748457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3" y="0"/>
                </a:lnTo>
                <a:lnTo>
                  <a:pt x="8830423" y="8113726"/>
                </a:lnTo>
                <a:lnTo>
                  <a:pt x="0" y="811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-10273264">
            <a:off x="-3264281" y="1795182"/>
            <a:ext cx="5488584" cy="6519916"/>
          </a:xfrm>
          <a:custGeom>
            <a:rect b="b" l="l" r="r" t="t"/>
            <a:pathLst>
              <a:path extrusionOk="0" h="6519916" w="5488584">
                <a:moveTo>
                  <a:pt x="0" y="0"/>
                </a:moveTo>
                <a:lnTo>
                  <a:pt x="5488584" y="0"/>
                </a:lnTo>
                <a:lnTo>
                  <a:pt x="5488584" y="6519917"/>
                </a:lnTo>
                <a:lnTo>
                  <a:pt x="0" y="6519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6355755" y="1795182"/>
            <a:ext cx="5488584" cy="6519916"/>
          </a:xfrm>
          <a:custGeom>
            <a:rect b="b" l="l" r="r" t="t"/>
            <a:pathLst>
              <a:path extrusionOk="0" h="6519916" w="5488584">
                <a:moveTo>
                  <a:pt x="0" y="0"/>
                </a:moveTo>
                <a:lnTo>
                  <a:pt x="5488584" y="0"/>
                </a:lnTo>
                <a:lnTo>
                  <a:pt x="5488584" y="6519917"/>
                </a:lnTo>
                <a:lnTo>
                  <a:pt x="0" y="6519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7711795" y="3461582"/>
            <a:ext cx="2864410" cy="2864410"/>
          </a:xfrm>
          <a:custGeom>
            <a:rect b="b" l="l" r="r" t="t"/>
            <a:pathLst>
              <a:path extrusionOk="0" h="2864410" w="2864410">
                <a:moveTo>
                  <a:pt x="0" y="0"/>
                </a:moveTo>
                <a:lnTo>
                  <a:pt x="2864410" y="0"/>
                </a:lnTo>
                <a:lnTo>
                  <a:pt x="2864410" y="2864410"/>
                </a:lnTo>
                <a:lnTo>
                  <a:pt x="0" y="2864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flipH="1">
            <a:off x="8039890" y="2437610"/>
            <a:ext cx="2363496" cy="1023971"/>
          </a:xfrm>
          <a:custGeom>
            <a:rect b="b" l="l" r="r" t="t"/>
            <a:pathLst>
              <a:path extrusionOk="0" h="1023971" w="2363496">
                <a:moveTo>
                  <a:pt x="2363495" y="0"/>
                </a:moveTo>
                <a:lnTo>
                  <a:pt x="0" y="0"/>
                </a:lnTo>
                <a:lnTo>
                  <a:pt x="0" y="1023972"/>
                </a:lnTo>
                <a:lnTo>
                  <a:pt x="2363495" y="1023972"/>
                </a:lnTo>
                <a:lnTo>
                  <a:pt x="2363495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7849896" y="4398381"/>
            <a:ext cx="1371742" cy="871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02" u="none" cap="none" strike="noStrike">
                <a:solidFill>
                  <a:srgbClr val="FFFFFF"/>
                </a:solidFill>
                <a:latin typeface="Sirin Stencil"/>
                <a:ea typeface="Sirin Stencil"/>
                <a:cs typeface="Sirin Stencil"/>
                <a:sym typeface="Sirin Stencil"/>
              </a:rPr>
              <a:t>ECO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8951223" y="4394181"/>
            <a:ext cx="1450422" cy="8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70" u="none" cap="none" strike="noStrike">
                <a:solidFill>
                  <a:srgbClr val="FFFFFF"/>
                </a:solidFill>
                <a:latin typeface="Sirin Stencil"/>
                <a:ea typeface="Sirin Stencil"/>
                <a:cs typeface="Sirin Stencil"/>
                <a:sym typeface="Sirin Stencil"/>
              </a:rPr>
              <a:t>MAP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768108" y="8638597"/>
            <a:ext cx="2907060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David Escobar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 flipH="1" rot="7085089">
            <a:off x="9728907" y="5265276"/>
            <a:ext cx="2363496" cy="1023971"/>
          </a:xfrm>
          <a:custGeom>
            <a:rect b="b" l="l" r="r" t="t"/>
            <a:pathLst>
              <a:path extrusionOk="0" h="1023971" w="2363496">
                <a:moveTo>
                  <a:pt x="2363496" y="0"/>
                </a:moveTo>
                <a:lnTo>
                  <a:pt x="0" y="0"/>
                </a:lnTo>
                <a:lnTo>
                  <a:pt x="0" y="1023971"/>
                </a:lnTo>
                <a:lnTo>
                  <a:pt x="2363496" y="1023971"/>
                </a:lnTo>
                <a:lnTo>
                  <a:pt x="236349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flipH="1" rot="-7513405">
            <a:off x="6110862" y="5242322"/>
            <a:ext cx="2363496" cy="1023971"/>
          </a:xfrm>
          <a:custGeom>
            <a:rect b="b" l="l" r="r" t="t"/>
            <a:pathLst>
              <a:path extrusionOk="0" h="1023971" w="2363496">
                <a:moveTo>
                  <a:pt x="2363496" y="0"/>
                </a:moveTo>
                <a:lnTo>
                  <a:pt x="0" y="0"/>
                </a:lnTo>
                <a:lnTo>
                  <a:pt x="0" y="1023971"/>
                </a:lnTo>
                <a:lnTo>
                  <a:pt x="2363496" y="1023971"/>
                </a:lnTo>
                <a:lnTo>
                  <a:pt x="236349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5581536" y="7200297"/>
            <a:ext cx="6360563" cy="2775519"/>
          </a:xfrm>
          <a:custGeom>
            <a:rect b="b" l="l" r="r" t="t"/>
            <a:pathLst>
              <a:path extrusionOk="0" h="2775519" w="6360563">
                <a:moveTo>
                  <a:pt x="0" y="0"/>
                </a:moveTo>
                <a:lnTo>
                  <a:pt x="6360564" y="0"/>
                </a:lnTo>
                <a:lnTo>
                  <a:pt x="6360564" y="2775519"/>
                </a:lnTo>
                <a:lnTo>
                  <a:pt x="0" y="2775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2019" y="556542"/>
            <a:ext cx="944316" cy="944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7794286" y="731203"/>
            <a:ext cx="193506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0" y="2960542"/>
            <a:ext cx="18288000" cy="2948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los últimos años, el reciclaje ha tomado mayor relevancia social y ambiental.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Aun así, en Chile sigue existiendo una gran dificultad para acceder a información clara, confiable y actualizada sobre los puntos de reciclaje disponibles.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 escenario plantea la necesidad de una solución tecnológica que acerque la información a las personas y facilite la adopción de prácticas más sostenibles.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1017" y="353740"/>
            <a:ext cx="849369" cy="11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12" name="Google Shape;112;p3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13" name="Google Shape;113;p3"/>
          <p:cNvSpPr txBox="1"/>
          <p:nvPr/>
        </p:nvSpPr>
        <p:spPr>
          <a:xfrm>
            <a:off x="1687970" y="2165598"/>
            <a:ext cx="16600030" cy="3938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Actualmente, la información sobre puntos de reciclaje presenta varias limitaciones: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encuentra dispersa en distintas fuentes.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Muchas veces es poco precisa y no corresponde a la realidad.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Tiende a estar desactualizada, ya que los puntos cambian, cierran o dejan de ser visitados por personal de recoleccion de residuos.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Esto genera un obstáculo para quienes desean reciclar, limitando el impacto positivo que estas prácticas podrían tener.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937316" y="6767691"/>
            <a:ext cx="4101338" cy="3407839"/>
          </a:xfrm>
          <a:custGeom>
            <a:rect b="b" l="l" r="r" t="t"/>
            <a:pathLst>
              <a:path extrusionOk="0" h="3407839" w="4101338">
                <a:moveTo>
                  <a:pt x="0" y="0"/>
                </a:moveTo>
                <a:lnTo>
                  <a:pt x="4101338" y="0"/>
                </a:lnTo>
                <a:lnTo>
                  <a:pt x="4101338" y="3407839"/>
                </a:lnTo>
                <a:lnTo>
                  <a:pt x="0" y="3407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7861995" y="450215"/>
            <a:ext cx="2564011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problema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22" name="Google Shape;122;p4"/>
          <p:cNvSpPr txBox="1"/>
          <p:nvPr/>
        </p:nvSpPr>
        <p:spPr>
          <a:xfrm>
            <a:off x="0" y="1425416"/>
            <a:ext cx="18288000" cy="6621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EcoMap busca responder a esta problemática mediante el desarrollo de una plataforma web y móvil que centralice la información de puntos de reciclaje en un mapa interactivo.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plataforma ofrecerá las siguientes características: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Puntos precargados por defecto, obtenidos de fuentes oficiales (municipalidades, fundaciones ambientales), para garantizar un inicio confiable.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Registro y validación de puntos por parte de los usuarios, fomentando la colaboración ciudadana y manteniendo la información actualizada.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Sistema de reportes, que permitirá indicar cambios o errores en los puntos existentes (por ejemplo, si un punto cerró o cambió de ubicación).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Geolocalización en tiempo real, para que cada persona pueda ubicar los puntos de reciclaje más cercanos.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Compatibilidad multiplataforma (web y móvil), asegurando acceso desde distintos dispositivos.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Interfaz simple e intuitiva, diseñada para que cualquier usuario pueda contribuir sin necesidad de conocimientos técnicos.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282004" y="8092286"/>
            <a:ext cx="2339327" cy="2194714"/>
          </a:xfrm>
          <a:custGeom>
            <a:rect b="b" l="l" r="r" t="t"/>
            <a:pathLst>
              <a:path extrusionOk="0" h="2194714" w="2339327">
                <a:moveTo>
                  <a:pt x="0" y="0"/>
                </a:moveTo>
                <a:lnTo>
                  <a:pt x="2339327" y="0"/>
                </a:lnTo>
                <a:lnTo>
                  <a:pt x="2339327" y="2194714"/>
                </a:lnTo>
                <a:lnTo>
                  <a:pt x="0" y="219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4"/>
          <p:cNvSpPr/>
          <p:nvPr/>
        </p:nvSpPr>
        <p:spPr>
          <a:xfrm>
            <a:off x="14886716" y="8036401"/>
            <a:ext cx="2619435" cy="2250599"/>
          </a:xfrm>
          <a:custGeom>
            <a:rect b="b" l="l" r="r" t="t"/>
            <a:pathLst>
              <a:path extrusionOk="0" h="2250599" w="2619435">
                <a:moveTo>
                  <a:pt x="0" y="0"/>
                </a:moveTo>
                <a:lnTo>
                  <a:pt x="2619435" y="0"/>
                </a:lnTo>
                <a:lnTo>
                  <a:pt x="2619435" y="2250599"/>
                </a:lnTo>
                <a:lnTo>
                  <a:pt x="0" y="2250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4"/>
          <p:cNvSpPr/>
          <p:nvPr/>
        </p:nvSpPr>
        <p:spPr>
          <a:xfrm>
            <a:off x="8371759" y="8242194"/>
            <a:ext cx="1544481" cy="2032212"/>
          </a:xfrm>
          <a:custGeom>
            <a:rect b="b" l="l" r="r" t="t"/>
            <a:pathLst>
              <a:path extrusionOk="0" h="2032212" w="1544481">
                <a:moveTo>
                  <a:pt x="0" y="0"/>
                </a:moveTo>
                <a:lnTo>
                  <a:pt x="1544482" y="0"/>
                </a:lnTo>
                <a:lnTo>
                  <a:pt x="1544482" y="2032212"/>
                </a:lnTo>
                <a:lnTo>
                  <a:pt x="0" y="2032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4"/>
          <p:cNvSpPr txBox="1"/>
          <p:nvPr/>
        </p:nvSpPr>
        <p:spPr>
          <a:xfrm>
            <a:off x="7098655" y="490855"/>
            <a:ext cx="4090690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Solución planteada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7370341" y="490855"/>
            <a:ext cx="354731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33" name="Google Shape;133;p5"/>
          <p:cNvSpPr txBox="1"/>
          <p:nvPr/>
        </p:nvSpPr>
        <p:spPr>
          <a:xfrm>
            <a:off x="0" y="1813997"/>
            <a:ext cx="18288000" cy="1462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y desarrollar una plataforma colaborativa (web y móvil) que permita a los ciudadanos ubicar, registrar y consultar puntos de reciclaje en un mapa interactivo en Chile, con el fin de mejorar el acceso y la actualización de la información sobre lugares de disposición de residuos reciclables.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6866632" y="4384199"/>
            <a:ext cx="4554736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36" name="Google Shape;136;p5"/>
          <p:cNvSpPr txBox="1"/>
          <p:nvPr/>
        </p:nvSpPr>
        <p:spPr>
          <a:xfrm>
            <a:off x="0" y="5239193"/>
            <a:ext cx="18196620" cy="3443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Analizar plataformas de reciclaje ya existentes, identificando sus fortalezas y debilidades.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y validar la arquitectura tecnológica del sistema.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aplicaciones web y móvil que incluyan puntos precargados y permitan registrar nuevos.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backend con base de datos segura y escalable.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la experiencia de usuario a través de pruebas de usabilidad.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Documentar el proceso y proponer mejoras que aseguren la continuidad y evolución del proyecto.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3021" y="5048422"/>
            <a:ext cx="1058798" cy="117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7604900" y="490850"/>
            <a:ext cx="28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44" name="Google Shape;144;p6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45" name="Google Shape;145;p6"/>
          <p:cNvSpPr txBox="1"/>
          <p:nvPr/>
        </p:nvSpPr>
        <p:spPr>
          <a:xfrm>
            <a:off x="1325166" y="1616507"/>
            <a:ext cx="156378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se desarrollará bajo la metodología ágil Scrum, que permite trabajar de manera iterativa y ordenada.</a:t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 etapas principales son:</a:t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Levantamiento de requerimientos y definición del MVP.</a:t>
            </a:r>
            <a:endParaRPr/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Diseño de arquitectura y prototipado en Figma.</a:t>
            </a:r>
            <a:endParaRPr/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Desarrollo incremental de la aplicación web, móvil y backend.</a:t>
            </a:r>
            <a:endParaRPr/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Pruebas de funcionalidad, usabilidad y seguridad.</a:t>
            </a:r>
            <a:endParaRPr/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Documentación y entrega final del proyecto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1325166" y="6186765"/>
            <a:ext cx="12621667" cy="3496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llevar a cabo EcoMap se utilizarán tecnologías modernas y de libre acceso: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 web: React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Aplicación móvil: React Native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Node.js con Express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 de datos: PostgreSQL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Mapas y geolocalización: OpenStreetMap</a:t>
            </a:r>
            <a:endParaRPr/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Prototipado: Figma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 stack asegura escalabilidad, compatibilidad multiplataforma y un desarrollo eficiente.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7201867" y="5261286"/>
            <a:ext cx="3884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Stack Tecnológico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1D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2052079" y="6065555"/>
            <a:ext cx="2173376" cy="2018523"/>
          </a:xfrm>
          <a:custGeom>
            <a:rect b="b" l="l" r="r" t="t"/>
            <a:pathLst>
              <a:path extrusionOk="0" h="2018523" w="2173376">
                <a:moveTo>
                  <a:pt x="0" y="0"/>
                </a:moveTo>
                <a:lnTo>
                  <a:pt x="2173376" y="0"/>
                </a:lnTo>
                <a:lnTo>
                  <a:pt x="2173376" y="2018523"/>
                </a:lnTo>
                <a:lnTo>
                  <a:pt x="0" y="2018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7"/>
          <p:cNvSpPr/>
          <p:nvPr/>
        </p:nvSpPr>
        <p:spPr>
          <a:xfrm rot="7459768">
            <a:off x="12691651" y="5881245"/>
            <a:ext cx="9135299" cy="8393856"/>
          </a:xfrm>
          <a:custGeom>
            <a:rect b="b" l="l" r="r" t="t"/>
            <a:pathLst>
              <a:path extrusionOk="0" h="8393856" w="9135299">
                <a:moveTo>
                  <a:pt x="0" y="0"/>
                </a:moveTo>
                <a:lnTo>
                  <a:pt x="9135298" y="0"/>
                </a:lnTo>
                <a:lnTo>
                  <a:pt x="9135298" y="8393857"/>
                </a:lnTo>
                <a:lnTo>
                  <a:pt x="0" y="8393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54" name="Google Shape;154;p7"/>
          <p:cNvSpPr txBox="1"/>
          <p:nvPr/>
        </p:nvSpPr>
        <p:spPr>
          <a:xfrm>
            <a:off x="6375202" y="490855"/>
            <a:ext cx="5537597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 propuesto</a:t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 rot="-3093050">
            <a:off x="-4364337" y="-3316980"/>
            <a:ext cx="8830424" cy="8113726"/>
          </a:xfrm>
          <a:custGeom>
            <a:rect b="b" l="l" r="r" t="t"/>
            <a:pathLst>
              <a:path extrusionOk="0"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43" r="0" t="0"/>
            </a:stretch>
          </a:blipFill>
          <a:ln>
            <a:noFill/>
          </a:ln>
        </p:spPr>
      </p:sp>
      <p:sp>
        <p:nvSpPr>
          <p:cNvPr id="156" name="Google Shape;156;p7"/>
          <p:cNvSpPr txBox="1"/>
          <p:nvPr/>
        </p:nvSpPr>
        <p:spPr>
          <a:xfrm>
            <a:off x="4014160" y="1433548"/>
            <a:ext cx="10946700" cy="7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se organizará en fases a lo largo del semestre:</a:t>
            </a:r>
            <a:endParaRPr/>
          </a:p>
          <a:p>
            <a:pPr indent="-368300" lvl="1" marL="9144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 1: Levantamiento de requerimientos.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2" marL="13716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HITO: Validación de prototipo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2–3: Diseño de arquitectura y prototipo en Figma.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4–6: Desarrollo de la aplicación web.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7–10: Desarrollo de la aplicación móvil.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2" marL="13716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HITO: Primeras funcionalidades completadas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11–13: Backend y base de datos.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2" marL="13716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HITO: Integración de base de datos con funcionalidades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14–15: Pruebas de sistema y usabilidad. (Calidad de software)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2" marL="13716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HITO: Pruebas con usuarios reales y de rendimiento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4001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Semanas 16–18: Informe final y entrega del MVP (Minimum Viable Product).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2" marL="13716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HITO: Documentación y entrega final</a:t>
            </a:r>
            <a:endParaRPr sz="2199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14558826" y="6085609"/>
            <a:ext cx="2108803" cy="1978440"/>
          </a:xfrm>
          <a:custGeom>
            <a:rect b="b" l="l" r="r" t="t"/>
            <a:pathLst>
              <a:path extrusionOk="0" h="1978440" w="2108803">
                <a:moveTo>
                  <a:pt x="0" y="0"/>
                </a:moveTo>
                <a:lnTo>
                  <a:pt x="2108803" y="0"/>
                </a:lnTo>
                <a:lnTo>
                  <a:pt x="2108803" y="1978440"/>
                </a:lnTo>
                <a:lnTo>
                  <a:pt x="0" y="197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